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ebo" panose="020B0604020202020204" charset="-79"/>
      <p:regular r:id="rId16"/>
    </p:embeddedFont>
    <p:embeddedFont>
      <p:font typeface="Montserra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5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51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E-COMMERCE ESSENTIALS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01409" y="3942040"/>
            <a:ext cx="81993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b="1" dirty="0">
                <a:solidFill>
                  <a:schemeClr val="bg1"/>
                </a:solidFill>
              </a:rPr>
              <a:t>E-commerce is any commercial transactions conducted electronically on the internet.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Starting an online store can be challenging. This guide will help you understand important steps, from finding products to providing customer service.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chemeClr val="bg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714768"/>
            <a:ext cx="25307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By: Abubakar </a:t>
            </a:r>
            <a:r>
              <a:rPr lang="en-US" sz="2200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Magaji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760928"/>
            <a:ext cx="602111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 Your Products</a:t>
            </a:r>
            <a:endParaRPr lang="en-US" sz="4200" b="1" dirty="0"/>
          </a:p>
        </p:txBody>
      </p:sp>
      <p:sp>
        <p:nvSpPr>
          <p:cNvPr id="4" name="Text 1"/>
          <p:cNvSpPr/>
          <p:nvPr/>
        </p:nvSpPr>
        <p:spPr>
          <a:xfrm>
            <a:off x="6238399" y="1754743"/>
            <a:ext cx="7640003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GB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a product category with many buyers and few sellers, research trends and reviews, consider your skills and resources, and focus on unique, high-quality products.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8399" y="3371850"/>
            <a:ext cx="3712607" cy="2628662"/>
          </a:xfrm>
          <a:prstGeom prst="roundRect">
            <a:avLst>
              <a:gd name="adj" fmla="val 34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0808" y="359425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Supplier Relationships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6460808" y="4058841"/>
            <a:ext cx="326778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66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connections with reliable, high-quality manufacturers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65794" y="3371850"/>
            <a:ext cx="3712607" cy="2628662"/>
          </a:xfrm>
          <a:prstGeom prst="roundRect">
            <a:avLst>
              <a:gd name="adj" fmla="val 34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8203" y="359425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Competitive Analysis</a:t>
            </a:r>
            <a:endParaRPr lang="en-US" sz="2000" b="1" dirty="0"/>
          </a:p>
        </p:txBody>
      </p:sp>
      <p:sp>
        <p:nvSpPr>
          <p:cNvPr id="10" name="Text 7"/>
          <p:cNvSpPr/>
          <p:nvPr/>
        </p:nvSpPr>
        <p:spPr>
          <a:xfrm>
            <a:off x="10388203" y="4058841"/>
            <a:ext cx="326778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66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Stay ahead of the curve by understanding your market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38399" y="6215301"/>
            <a:ext cx="7640003" cy="1253252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0808" y="643770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Testing</a:t>
            </a:r>
            <a:endParaRPr lang="en-US" sz="2000" b="1" dirty="0"/>
          </a:p>
        </p:txBody>
      </p:sp>
      <p:sp>
        <p:nvSpPr>
          <p:cNvPr id="13" name="Text 10"/>
          <p:cNvSpPr/>
          <p:nvPr/>
        </p:nvSpPr>
        <p:spPr>
          <a:xfrm>
            <a:off x="6460808" y="6902291"/>
            <a:ext cx="719518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Thoroughly evaluate samples to ensure quality and fit.</a:t>
            </a:r>
            <a:endParaRPr lang="en-US" sz="1600" dirty="0"/>
          </a:p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" y="483275"/>
            <a:ext cx="5006935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Ordering and Stocking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124" y="1294805"/>
            <a:ext cx="79157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Good ordering is key to having enough stock without having too much. Use a system to keep track of your inventory and make sure you know how much of each item you have.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65823" y="2053709"/>
            <a:ext cx="22860" cy="5692497"/>
          </a:xfrm>
          <a:prstGeom prst="roundRect">
            <a:avLst>
              <a:gd name="adj" fmla="val 322433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1051798" y="2437090"/>
            <a:ext cx="614124" cy="22860"/>
          </a:xfrm>
          <a:prstGeom prst="roundRect">
            <a:avLst>
              <a:gd name="adj" fmla="val 322433"/>
            </a:avLst>
          </a:prstGeom>
          <a:solidFill>
            <a:srgbClr val="4A2C85"/>
          </a:solidFill>
          <a:ln/>
        </p:spPr>
      </p:sp>
      <p:sp>
        <p:nvSpPr>
          <p:cNvPr id="7" name="Shape 4"/>
          <p:cNvSpPr/>
          <p:nvPr/>
        </p:nvSpPr>
        <p:spPr>
          <a:xfrm>
            <a:off x="679847" y="2251115"/>
            <a:ext cx="394811" cy="39481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9747" y="2316837"/>
            <a:ext cx="9501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842373" y="2229088"/>
            <a:ext cx="219360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Order Fulfillment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842373" y="2608421"/>
            <a:ext cx="6687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 your order processing and inventory management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51798" y="3904059"/>
            <a:ext cx="614124" cy="22860"/>
          </a:xfrm>
          <a:prstGeom prst="roundRect">
            <a:avLst>
              <a:gd name="adj" fmla="val 322433"/>
            </a:avLst>
          </a:prstGeom>
          <a:solidFill>
            <a:srgbClr val="4A2C85"/>
          </a:solidFill>
          <a:ln/>
        </p:spPr>
      </p:sp>
      <p:sp>
        <p:nvSpPr>
          <p:cNvPr id="12" name="Shape 9"/>
          <p:cNvSpPr/>
          <p:nvPr/>
        </p:nvSpPr>
        <p:spPr>
          <a:xfrm>
            <a:off x="679847" y="3718084"/>
            <a:ext cx="394811" cy="39481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2481" y="3783806"/>
            <a:ext cx="14954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842373" y="3696057"/>
            <a:ext cx="219360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Forecasting Demand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842373" y="4075390"/>
            <a:ext cx="6687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Accurately predict stock needs to avoid stockouts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51798" y="5371028"/>
            <a:ext cx="614124" cy="22860"/>
          </a:xfrm>
          <a:prstGeom prst="roundRect">
            <a:avLst>
              <a:gd name="adj" fmla="val 322433"/>
            </a:avLst>
          </a:prstGeom>
          <a:solidFill>
            <a:srgbClr val="4A2C85"/>
          </a:solidFill>
          <a:ln/>
        </p:spPr>
      </p:sp>
      <p:sp>
        <p:nvSpPr>
          <p:cNvPr id="17" name="Shape 14"/>
          <p:cNvSpPr/>
          <p:nvPr/>
        </p:nvSpPr>
        <p:spPr>
          <a:xfrm>
            <a:off x="679847" y="5185053"/>
            <a:ext cx="394811" cy="39481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02958" y="5250775"/>
            <a:ext cx="14847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842373" y="5163026"/>
            <a:ext cx="219360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Supplier Relationships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842373" y="5542359"/>
            <a:ext cx="6687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Nurture partnerships for reliable, timely product delivery</a:t>
            </a:r>
            <a:endParaRPr lang="en-US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051798" y="6837998"/>
            <a:ext cx="614124" cy="22860"/>
          </a:xfrm>
          <a:prstGeom prst="roundRect">
            <a:avLst>
              <a:gd name="adj" fmla="val 322433"/>
            </a:avLst>
          </a:prstGeom>
          <a:solidFill>
            <a:srgbClr val="4A2C85"/>
          </a:solidFill>
          <a:ln/>
        </p:spPr>
      </p:sp>
      <p:sp>
        <p:nvSpPr>
          <p:cNvPr id="22" name="Shape 19"/>
          <p:cNvSpPr/>
          <p:nvPr/>
        </p:nvSpPr>
        <p:spPr>
          <a:xfrm>
            <a:off x="679847" y="6652022"/>
            <a:ext cx="394811" cy="39481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90218" y="6717744"/>
            <a:ext cx="17395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842373" y="6629995"/>
            <a:ext cx="219360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Rotation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842373" y="7009328"/>
            <a:ext cx="668750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sell the oldest items first. This helps make sure you don't waste food or products with a short shelf life.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89" y="577408"/>
            <a:ext cx="6277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and Delivery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2474" y="1727758"/>
            <a:ext cx="2835235" cy="162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Carrier Selection: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00489" y="2287981"/>
            <a:ext cx="3978116" cy="265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7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reliable, cost-effective shipping providers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52474" y="3810434"/>
            <a:ext cx="2876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66"/>
              </a:lnSpc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Tracking and Updates:</a:t>
            </a:r>
            <a:endParaRPr lang="en-US" sz="2000" b="1" dirty="0"/>
          </a:p>
        </p:txBody>
      </p:sp>
      <p:sp>
        <p:nvSpPr>
          <p:cNvPr id="7" name="Text 5"/>
          <p:cNvSpPr/>
          <p:nvPr/>
        </p:nvSpPr>
        <p:spPr>
          <a:xfrm>
            <a:off x="752474" y="434014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7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customers with real-time order status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2474" y="5862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66"/>
              </a:lnSpc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Delivery Times:</a:t>
            </a:r>
            <a:endParaRPr lang="en-US" sz="2000" b="1" dirty="0"/>
          </a:p>
        </p:txBody>
      </p:sp>
      <p:sp>
        <p:nvSpPr>
          <p:cNvPr id="9" name="Text 7"/>
          <p:cNvSpPr/>
          <p:nvPr/>
        </p:nvSpPr>
        <p:spPr>
          <a:xfrm>
            <a:off x="721147" y="64090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and meet customer expectations for speedy arrivals.</a:t>
            </a:r>
            <a:endParaRPr lang="en-US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4ABAAA2E-4EE0-4F57-94F4-66EA436A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890707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Delivering a Memorable Unboxing Experience</a:t>
            </a:r>
            <a:endParaRPr lang="en-US" sz="4100" dirty="0"/>
          </a:p>
        </p:txBody>
      </p:sp>
      <p:sp>
        <p:nvSpPr>
          <p:cNvPr id="5" name="Shape 2"/>
          <p:cNvSpPr/>
          <p:nvPr/>
        </p:nvSpPr>
        <p:spPr>
          <a:xfrm>
            <a:off x="6217920" y="3649742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6395" y="3728085"/>
            <a:ext cx="113228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7172" y="3649742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Branded Boxes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897172" y="4101703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 your identity with custom packaging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937" y="3649742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9027" y="3728085"/>
            <a:ext cx="177998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42188" y="3649742"/>
            <a:ext cx="3056811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Protective Materials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842188" y="4428292"/>
            <a:ext cx="305681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items arrive safely and in pristine condition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920" y="5883593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4605" y="5961936"/>
            <a:ext cx="176808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97172" y="5883593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Sustainability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897172" y="6335554"/>
            <a:ext cx="305681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eco-friendly, recyclable packaging where possible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162937" y="5883593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94501" y="5961936"/>
            <a:ext cx="20716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10842188" y="5961935"/>
            <a:ext cx="314923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Unboxing Experience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0842188" y="6335554"/>
            <a:ext cx="305681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Delight customers with an engaging, memorable unveiling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078" y="487204"/>
            <a:ext cx="4429482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Delivering Orders</a:t>
            </a:r>
            <a:endParaRPr lang="en-US" sz="3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8" y="2072640"/>
            <a:ext cx="885825" cy="14174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1650" y="2249805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6"/>
              </a:lnSpc>
            </a:pPr>
            <a:r>
              <a:rPr lang="en-US" sz="1701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Picking</a:t>
            </a:r>
            <a:endParaRPr lang="en-US" sz="1701" b="1" dirty="0"/>
          </a:p>
        </p:txBody>
      </p:sp>
      <p:sp>
        <p:nvSpPr>
          <p:cNvPr id="7" name="Text 3"/>
          <p:cNvSpPr/>
          <p:nvPr/>
        </p:nvSpPr>
        <p:spPr>
          <a:xfrm>
            <a:off x="1771650" y="2632829"/>
            <a:ext cx="675227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77"/>
              </a:lnSpc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 order fulfillment for fast dispatch.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8" y="3490079"/>
            <a:ext cx="885825" cy="14174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1650" y="3667244"/>
            <a:ext cx="2359938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6"/>
              </a:lnSpc>
            </a:pPr>
            <a:r>
              <a:rPr lang="en-US" sz="1701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Reliable Carriers</a:t>
            </a:r>
            <a:endParaRPr lang="en-US" sz="1701" b="1" dirty="0"/>
          </a:p>
        </p:txBody>
      </p:sp>
      <p:sp>
        <p:nvSpPr>
          <p:cNvPr id="10" name="Text 5"/>
          <p:cNvSpPr/>
          <p:nvPr/>
        </p:nvSpPr>
        <p:spPr>
          <a:xfrm>
            <a:off x="1771650" y="4050268"/>
            <a:ext cx="675227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77"/>
              </a:lnSpc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Partner with trusted shipping providers.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8" y="4907518"/>
            <a:ext cx="885825" cy="14174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1650" y="5084683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6"/>
              </a:lnSpc>
            </a:pPr>
            <a:r>
              <a:rPr lang="en-US" sz="1701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On-Time Delivery</a:t>
            </a:r>
            <a:endParaRPr lang="en-US" sz="1701" b="1" dirty="0"/>
          </a:p>
        </p:txBody>
      </p:sp>
      <p:sp>
        <p:nvSpPr>
          <p:cNvPr id="13" name="Text 7"/>
          <p:cNvSpPr/>
          <p:nvPr/>
        </p:nvSpPr>
        <p:spPr>
          <a:xfrm>
            <a:off x="1771650" y="5467707"/>
            <a:ext cx="675227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77"/>
              </a:lnSpc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Exceed customer expectations for speed.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8" y="6324957"/>
            <a:ext cx="885825" cy="141743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71650" y="6502122"/>
            <a:ext cx="242327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6"/>
              </a:lnSpc>
            </a:pPr>
            <a:r>
              <a:rPr lang="en-US" sz="1701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Delighted Customers</a:t>
            </a:r>
            <a:endParaRPr lang="en-US" sz="1701" b="1" dirty="0"/>
          </a:p>
        </p:txBody>
      </p:sp>
      <p:sp>
        <p:nvSpPr>
          <p:cNvPr id="16" name="Text 9"/>
          <p:cNvSpPr/>
          <p:nvPr/>
        </p:nvSpPr>
        <p:spPr>
          <a:xfrm>
            <a:off x="1771650" y="6885146"/>
            <a:ext cx="675227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77"/>
              </a:lnSpc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a positive end-to-end experience.</a:t>
            </a:r>
            <a:endParaRPr lang="en-US" sz="120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D323E9BA-6762-4F5C-9568-C7ACCFB53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2860"/>
            <a:ext cx="5486400" cy="8324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08528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Service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1631871"/>
            <a:ext cx="75949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Respond to customer questions quickly and professionally. Go above and beyond by offering helpful solutions and creating a positive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4502" y="2588895"/>
            <a:ext cx="7594997" cy="5033248"/>
          </a:xfrm>
          <a:prstGeom prst="roundRect">
            <a:avLst>
              <a:gd name="adj" fmla="val 18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2122" y="2596515"/>
            <a:ext cx="7579757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03340" y="2736890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Support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797028" y="2736890"/>
            <a:ext cx="3343632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 inquiries and concerns promptly.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82122" y="3585448"/>
            <a:ext cx="7579757" cy="13430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03340" y="3725823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Clear Communication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797028" y="3725823"/>
            <a:ext cx="3343632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transparent, empathetic interactions.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82122" y="4928473"/>
            <a:ext cx="7579757" cy="13430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03340" y="5068848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Resolution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797028" y="5068848"/>
            <a:ext cx="3343632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1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Resolve issues efficiently to retain loyal customers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782122" y="6271498"/>
            <a:ext cx="7579757" cy="13430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03340" y="6411873"/>
            <a:ext cx="33436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Feedback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797028" y="6411873"/>
            <a:ext cx="3343632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Actively solicit feedback to identify areas for improvement and enhance the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505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Following Rules</a:t>
            </a:r>
            <a:endParaRPr lang="en-US" sz="3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903827"/>
            <a:ext cx="506492" cy="5064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136" y="561284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Licensing</a:t>
            </a:r>
            <a:endParaRPr lang="en-US" sz="2000" b="1" dirty="0"/>
          </a:p>
        </p:txBody>
      </p:sp>
      <p:sp>
        <p:nvSpPr>
          <p:cNvPr id="7" name="Text 3"/>
          <p:cNvSpPr/>
          <p:nvPr/>
        </p:nvSpPr>
        <p:spPr>
          <a:xfrm>
            <a:off x="709136" y="6050875"/>
            <a:ext cx="3075146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Obtain necessary business and sales permits.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130" y="4903827"/>
            <a:ext cx="506492" cy="5064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8130" y="561284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Taxes</a:t>
            </a:r>
            <a:endParaRPr lang="en-US" sz="2000" b="1" dirty="0"/>
          </a:p>
        </p:txBody>
      </p:sp>
      <p:sp>
        <p:nvSpPr>
          <p:cNvPr id="10" name="Text 5"/>
          <p:cNvSpPr/>
          <p:nvPr/>
        </p:nvSpPr>
        <p:spPr>
          <a:xfrm>
            <a:off x="4088130" y="6050875"/>
            <a:ext cx="3075146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Comply with local and national tax requirements.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124" y="4903827"/>
            <a:ext cx="506492" cy="5064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7124" y="561284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Privacy</a:t>
            </a:r>
            <a:endParaRPr lang="en-US" sz="2000" b="1" dirty="0"/>
          </a:p>
        </p:txBody>
      </p:sp>
      <p:sp>
        <p:nvSpPr>
          <p:cNvPr id="13" name="Text 7"/>
          <p:cNvSpPr/>
          <p:nvPr/>
        </p:nvSpPr>
        <p:spPr>
          <a:xfrm>
            <a:off x="7467124" y="6050875"/>
            <a:ext cx="3075146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 customer data and adhere to privacy laws.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118" y="4903827"/>
            <a:ext cx="506492" cy="50649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6118" y="561284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Returns</a:t>
            </a:r>
            <a:endParaRPr lang="en-US" sz="2000" b="1" dirty="0"/>
          </a:p>
        </p:txBody>
      </p:sp>
      <p:sp>
        <p:nvSpPr>
          <p:cNvPr id="16" name="Text 9"/>
          <p:cNvSpPr/>
          <p:nvPr/>
        </p:nvSpPr>
        <p:spPr>
          <a:xfrm>
            <a:off x="10846118" y="6050875"/>
            <a:ext cx="3075146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Establish a fair and transparent returns policy.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974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04812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a successful e-commerce business takes careful planning, consistent effort, and ongoing improvement. By following these key steps, you can create a solid foundation for growth, happy customers, and long-term success in the competitive online shopping world.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474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Heebo</vt:lpstr>
      <vt:lpstr>Montserrat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abubakar paki</cp:lastModifiedBy>
  <cp:revision>11</cp:revision>
  <dcterms:created xsi:type="dcterms:W3CDTF">2024-09-13T13:54:47Z</dcterms:created>
  <dcterms:modified xsi:type="dcterms:W3CDTF">2024-09-16T18:10:27Z</dcterms:modified>
</cp:coreProperties>
</file>